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3" ContentType="audio/unknown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0.jpg" ContentType="image/png"/>
  <Override PartName="/ppt/media/image11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56" r:id="rId12"/>
    <p:sldId id="266" r:id="rId13"/>
    <p:sldId id="267" r:id="rId14"/>
    <p:sldId id="268" r:id="rId15"/>
    <p:sldId id="272" r:id="rId16"/>
    <p:sldId id="273" r:id="rId17"/>
    <p:sldId id="274" r:id="rId18"/>
    <p:sldId id="275" r:id="rId19"/>
    <p:sldId id="277" r:id="rId20"/>
    <p:sldId id="278" r:id="rId21"/>
    <p:sldId id="280" r:id="rId22"/>
    <p:sldId id="279" r:id="rId23"/>
    <p:sldId id="281" r:id="rId24"/>
    <p:sldId id="282" r:id="rId25"/>
    <p:sldId id="283" r:id="rId26"/>
    <p:sldId id="284" r:id="rId27"/>
    <p:sldId id="285" r:id="rId28"/>
    <p:sldId id="357" r:id="rId29"/>
    <p:sldId id="286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53" r:id="rId61"/>
    <p:sldId id="354" r:id="rId62"/>
    <p:sldId id="321" r:id="rId63"/>
    <p:sldId id="351" r:id="rId64"/>
    <p:sldId id="319" r:id="rId65"/>
    <p:sldId id="320" r:id="rId66"/>
    <p:sldId id="346" r:id="rId67"/>
    <p:sldId id="348" r:id="rId68"/>
    <p:sldId id="343" r:id="rId69"/>
    <p:sldId id="344" r:id="rId70"/>
  </p:sldIdLst>
  <p:sldSz cx="10075863" cy="7562850"/>
  <p:notesSz cx="7559675" cy="10691813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5pPr>
    <a:lvl6pPr marL="22860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6pPr>
    <a:lvl7pPr marL="27432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7pPr>
    <a:lvl8pPr marL="32004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8pPr>
    <a:lvl9pPr marL="3657600" algn="l" defTabSz="457200" rtl="0" eaLnBrk="1" latinLnBrk="0" hangingPunct="1">
      <a:defRPr kern="1200">
        <a:solidFill>
          <a:schemeClr val="bg1"/>
        </a:solidFill>
        <a:latin typeface="Arial" charset="0"/>
        <a:ea typeface="ＭＳ Ｐゴシック" charset="0"/>
        <a:cs typeface="Arial Unicode M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82" autoAdjust="0"/>
    <p:restoredTop sz="86410" autoAdjust="0"/>
  </p:normalViewPr>
  <p:slideViewPr>
    <p:cSldViewPr>
      <p:cViewPr varScale="1">
        <p:scale>
          <a:sx n="138" d="100"/>
          <a:sy n="138" d="100"/>
        </p:scale>
        <p:origin x="-1792" y="-12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0" y="21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AutoShape 2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2" name="AutoShape 4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AutoShape 5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AutoShape 6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5" name="AutoShape 7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Rectangle 10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29237" cy="3992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9" name="Rectangle 11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32500" cy="479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2060" name="Text Box 12"/>
          <p:cNvSpPr txBox="1">
            <a:spLocks noChangeArrowheads="1"/>
          </p:cNvSpPr>
          <p:nvPr/>
        </p:nvSpPr>
        <p:spPr bwMode="auto">
          <a:xfrm>
            <a:off x="0" y="0"/>
            <a:ext cx="32702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1" name="Text Box 13"/>
          <p:cNvSpPr txBox="1">
            <a:spLocks noChangeArrowheads="1"/>
          </p:cNvSpPr>
          <p:nvPr/>
        </p:nvSpPr>
        <p:spPr bwMode="auto">
          <a:xfrm>
            <a:off x="4278313" y="0"/>
            <a:ext cx="32702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2" name="Text Box 14"/>
          <p:cNvSpPr txBox="1">
            <a:spLocks noChangeArrowheads="1"/>
          </p:cNvSpPr>
          <p:nvPr/>
        </p:nvSpPr>
        <p:spPr bwMode="auto">
          <a:xfrm>
            <a:off x="0" y="10155238"/>
            <a:ext cx="327025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5238"/>
            <a:ext cx="32654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>
                <a:solidFill>
                  <a:srgbClr val="000000"/>
                </a:solidFill>
                <a:latin typeface="Times New Roman" charset="0"/>
              </a:defRPr>
            </a:lvl1pPr>
          </a:lstStyle>
          <a:p>
            <a:fld id="{0E35A4D3-108D-1046-97CD-2E871591D6F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950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607F365-5371-FF48-93E1-0B627A91D494}" type="slidenum">
              <a:rPr lang="en-US"/>
              <a:pPr/>
              <a:t>2</a:t>
            </a:fld>
            <a:endParaRPr lang="en-US"/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22888" cy="39957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35675" cy="47990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can climb up to high shelves</a:t>
            </a:r>
          </a:p>
          <a:p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refused transformed back into a human</a:t>
            </a:r>
          </a:p>
          <a:p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if someone ever reported that there was an </a:t>
            </a:r>
            <a:r>
              <a:rPr lang="en-US" sz="1200" kern="1200" dirty="0" err="1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orang-utan</a:t>
            </a:r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 in the Library, the wizards would probably go and ask the Librarian if he'd seen it.</a:t>
            </a:r>
          </a:p>
          <a:p>
            <a:endParaRPr lang="en-US" sz="1200" kern="1200" dirty="0" smtClean="0">
              <a:solidFill>
                <a:srgbClr val="000000"/>
              </a:solidFill>
              <a:latin typeface="Times New Roman" charset="0"/>
              <a:ea typeface="ＭＳ Ｐゴシック" charset="0"/>
              <a:cs typeface="+mn-cs"/>
            </a:endParaRP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dirty="0" smtClean="0"/>
              <a:t>Being an ape, he is known for his violent reaction to most people calling him a "</a:t>
            </a:r>
            <a:r>
              <a:rPr lang="en-US" b="1" dirty="0" smtClean="0"/>
              <a:t>monkey</a:t>
            </a:r>
            <a:r>
              <a:rPr lang="en-US" dirty="0" smtClean="0"/>
              <a:t>." He speaks a language whose </a:t>
            </a:r>
            <a:r>
              <a:rPr lang="en-US" b="1" dirty="0" smtClean="0"/>
              <a:t>vocabulary</a:t>
            </a:r>
            <a:r>
              <a:rPr lang="en-US" dirty="0" smtClean="0"/>
              <a:t> consists primarily of the single word </a:t>
            </a:r>
            <a:r>
              <a:rPr lang="en-US" b="1" dirty="0" err="1" smtClean="0"/>
              <a:t>Ook</a:t>
            </a:r>
            <a:r>
              <a:rPr lang="en-US" dirty="0" smtClean="0"/>
              <a:t> (originally </a:t>
            </a:r>
            <a:r>
              <a:rPr lang="en-US" b="1" dirty="0" err="1" smtClean="0"/>
              <a:t>Oook</a:t>
            </a:r>
            <a:r>
              <a:rPr lang="en-US" dirty="0" smtClean="0"/>
              <a:t>), inflected for simple affirmations and negations. </a:t>
            </a:r>
            <a:r>
              <a:rPr lang="en-US" b="1" dirty="0" err="1" smtClean="0"/>
              <a:t>Eeek</a:t>
            </a:r>
            <a:r>
              <a:rPr lang="en-US" dirty="0" smtClean="0"/>
              <a:t> is also occasionally heard, particularly in moments of </a:t>
            </a:r>
            <a:r>
              <a:rPr lang="en-US" b="1" dirty="0" smtClean="0"/>
              <a:t>panic or rage</a:t>
            </a:r>
            <a:r>
              <a:rPr lang="en-US" dirty="0" smtClean="0"/>
              <a:t>. Nonetheless, most people seem able to understand him.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14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09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B1FDF8BF-873A-3049-A837-E0FD89C9B3E6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4198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8075" y="812800"/>
            <a:ext cx="5341938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198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en-US" dirty="0" smtClean="0">
                <a:cs typeface="+mn-cs"/>
              </a:rPr>
              <a:t>The 2</a:t>
            </a:r>
            <a:r>
              <a:rPr lang="en-US" baseline="30000" dirty="0" smtClean="0">
                <a:cs typeface="+mn-cs"/>
              </a:rPr>
              <a:t>nd</a:t>
            </a:r>
            <a:r>
              <a:rPr lang="en-US" dirty="0" smtClean="0">
                <a:cs typeface="+mn-cs"/>
              </a:rPr>
              <a:t> law of thermodynamics</a:t>
            </a:r>
          </a:p>
          <a:p>
            <a:pPr>
              <a:defRPr/>
            </a:pPr>
            <a:r>
              <a:rPr lang="en-US" dirty="0" smtClean="0">
                <a:cs typeface="+mn-cs"/>
              </a:rPr>
              <a:t>The law</a:t>
            </a:r>
            <a:r>
              <a:rPr lang="en-US" baseline="0" dirty="0" smtClean="0">
                <a:cs typeface="+mn-cs"/>
              </a:rPr>
              <a:t> of entropy</a:t>
            </a:r>
            <a:endParaRPr lang="en-US" dirty="0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782091D5-B4C5-F44F-933D-1CFF2FE80C6F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4505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9663" y="812800"/>
            <a:ext cx="5332412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2025" cy="48053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2A094E9C-75C5-8349-B26F-78465C7D4A7D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9663" y="812800"/>
            <a:ext cx="5332412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2025" cy="48053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CE3AB7D0-9A24-F047-8C3D-7952D9B70CBF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4710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9663" y="812800"/>
            <a:ext cx="5332412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2025" cy="48053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FB5D29E2-931D-9446-8475-CC2401EC7509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48129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9663" y="812800"/>
            <a:ext cx="5332412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2025" cy="48053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75771ECF-F926-4C4A-8BB7-4B858E5E49E1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4915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9663" y="812800"/>
            <a:ext cx="5332412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4915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2025" cy="48053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E47678AB-7528-0746-9B7A-C0BF15F42052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5017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9663" y="812800"/>
            <a:ext cx="5332412" cy="40020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017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2025" cy="4805362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returns the time since Unix epoch</a:t>
            </a:r>
          </a:p>
          <a:p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gets the number of seconds from an epoch</a:t>
            </a:r>
            <a:r>
              <a:rPr lang="en-US" sz="1200" kern="1200" baseline="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 </a:t>
            </a:r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(not the Unix epoch)</a:t>
            </a:r>
          </a:p>
          <a:p>
            <a:r>
              <a:rPr lang="en-US" sz="1200" kern="120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adds </a:t>
            </a:r>
            <a:r>
              <a:rPr lang="en-US" sz="1200" kern="1200" dirty="0" smtClean="0">
                <a:solidFill>
                  <a:srgbClr val="000000"/>
                </a:solidFill>
                <a:latin typeface="Times New Roman" charset="0"/>
                <a:ea typeface="ＭＳ Ｐゴシック" charset="0"/>
                <a:cs typeface="+mn-cs"/>
              </a:rPr>
              <a:t>a constant to successfully arrive at Unix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828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DFB054C-7DEE-B342-8813-5A02593FB8AD}" type="slidenum">
              <a:rPr lang="en-US"/>
              <a:pPr/>
              <a:t>3</a:t>
            </a:fld>
            <a:endParaRPr lang="en-US"/>
          </a:p>
        </p:txBody>
      </p:sp>
      <p:sp>
        <p:nvSpPr>
          <p:cNvPr id="14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22888" cy="39957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35675" cy="47990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Legible</a:t>
            </a:r>
          </a:p>
          <a:p>
            <a:r>
              <a:rPr lang="en-US" smtClean="0"/>
              <a:t>Understandable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92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Legible</a:t>
            </a:r>
          </a:p>
          <a:p>
            <a:r>
              <a:rPr lang="en-US" smtClean="0"/>
              <a:t>Understandable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92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it always this messy?</a:t>
            </a:r>
          </a:p>
          <a:p>
            <a:r>
              <a:rPr lang="en-US" dirty="0" smtClean="0"/>
              <a:t>	Sides of the ovens yellowing</a:t>
            </a:r>
          </a:p>
          <a:p>
            <a:r>
              <a:rPr lang="en-US" dirty="0" smtClean="0"/>
              <a:t>	Rust on machines</a:t>
            </a:r>
          </a:p>
          <a:p>
            <a:r>
              <a:rPr lang="en-US" dirty="0" smtClean="0"/>
              <a:t>	Grease everywhere</a:t>
            </a:r>
          </a:p>
          <a:p>
            <a:r>
              <a:rPr lang="en-US" dirty="0" smtClean="0"/>
              <a:t>It’s just been cleaned</a:t>
            </a:r>
          </a:p>
          <a:p>
            <a:r>
              <a:rPr lang="en-US" dirty="0" smtClean="0"/>
              <a:t>Clean == no dough on the floor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lang="en-US" dirty="0" smtClean="0"/>
              <a:t>Painting ovens every decade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45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enough </a:t>
            </a:r>
            <a:r>
              <a:rPr lang="en-US" dirty="0" err="1" smtClean="0"/>
              <a:t>documenation</a:t>
            </a:r>
            <a:endParaRPr lang="en-US" dirty="0" smtClean="0"/>
          </a:p>
          <a:p>
            <a:r>
              <a:rPr lang="en-US" dirty="0" smtClean="0"/>
              <a:t>The same</a:t>
            </a:r>
            <a:r>
              <a:rPr lang="en-US" baseline="0" dirty="0" smtClean="0"/>
              <a:t> applies: keep the reader in mind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11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313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Violates</a:t>
            </a:r>
            <a:r>
              <a:rPr lang="en-US" baseline="0" dirty="0" smtClean="0"/>
              <a:t> DRY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146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Violates</a:t>
            </a:r>
            <a:r>
              <a:rPr lang="en-US" baseline="0" dirty="0" smtClean="0"/>
              <a:t> DRY principle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014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6CC0961-E261-0245-8688-FCA12270BD9B}" type="slidenum">
              <a:rPr lang="en-US"/>
              <a:pPr/>
              <a:t>4</a:t>
            </a:fld>
            <a:endParaRPr lang="en-US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22888" cy="39957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35675" cy="47990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20B35BE-6A91-864C-8B78-548CA6150880}" type="slidenum">
              <a:rPr lang="en-US"/>
              <a:pPr/>
              <a:t>5</a:t>
            </a:fld>
            <a:endParaRPr lang="en-US"/>
          </a:p>
        </p:txBody>
      </p:sp>
      <p:sp>
        <p:nvSpPr>
          <p:cNvPr id="163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22888" cy="39957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63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35675" cy="47990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35FC7D6-73FA-C846-8BB9-A438FEC9D332}" type="slidenum">
              <a:rPr lang="en-US"/>
              <a:pPr/>
              <a:t>6</a:t>
            </a:fld>
            <a:endParaRPr 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21300" cy="3994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34088" cy="47974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086238D-E9C2-D448-A603-974F30B53C0B}" type="slidenum">
              <a:rPr lang="en-US"/>
              <a:pPr/>
              <a:t>7</a:t>
            </a:fld>
            <a:endParaRPr lang="en-US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22888" cy="39957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35675" cy="47990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8A947B1-F7EE-424C-BF49-79224E14CCD5}" type="slidenum">
              <a:rPr lang="en-US"/>
              <a:pPr/>
              <a:t>9</a:t>
            </a:fld>
            <a:endParaRPr lang="en-US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21300" cy="3994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34088" cy="47974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5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35FC7D6-73FA-C846-8BB9-A438FEC9D332}" type="slidenum">
              <a:rPr lang="en-US"/>
              <a:pPr/>
              <a:t>11</a:t>
            </a:fld>
            <a:endParaRPr lang="en-US"/>
          </a:p>
        </p:txBody>
      </p:sp>
      <p:sp>
        <p:nvSpPr>
          <p:cNvPr id="17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1250" y="812800"/>
            <a:ext cx="5321300" cy="3994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7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34088" cy="47974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1250" y="812800"/>
            <a:ext cx="5319713" cy="3992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Software should be designed</a:t>
            </a:r>
            <a:r>
              <a:rPr lang="en-US" baseline="0" dirty="0" smtClean="0"/>
              <a:t> to reduce its overall cost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35A4D3-108D-1046-97CD-2E871591D6F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9500"/>
            <a:ext cx="8564563" cy="1620838"/>
          </a:xfrm>
        </p:spPr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1300" y="4286250"/>
            <a:ext cx="7053263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BE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E0FD7B50-5DC2-2843-80E8-1182AD49CE0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680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54D82869-3104-C44B-857B-9A9A71E77F7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58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4563" y="301625"/>
            <a:ext cx="2262187" cy="6443663"/>
          </a:xfrm>
        </p:spPr>
        <p:txBody>
          <a:bodyPr vert="eaVert"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38925" cy="6443663"/>
          </a:xfrm>
        </p:spPr>
        <p:txBody>
          <a:bodyPr vert="eaVert"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9A2E868-C241-674D-9494-791F9EA5330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32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60611CE-78EC-B04B-8D88-993FBA9B4D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40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338" y="4859338"/>
            <a:ext cx="8564562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5338" y="3205163"/>
            <a:ext cx="8564562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6E45ADF-1AD7-0E47-A2EB-CBCCE5AF135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45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70063"/>
            <a:ext cx="4449762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05400" y="1770063"/>
            <a:ext cx="4451350" cy="49752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4B457A8-3881-3E4A-973D-6C59957F8E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92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3213"/>
            <a:ext cx="9069387" cy="1260475"/>
          </a:xfrm>
        </p:spPr>
        <p:txBody>
          <a:bodyPr/>
          <a:lstStyle>
            <a:lvl1pPr>
              <a:defRPr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238" y="1692275"/>
            <a:ext cx="4452937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238" y="2398713"/>
            <a:ext cx="4452937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100" y="1692275"/>
            <a:ext cx="4454525" cy="7064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100" y="2398713"/>
            <a:ext cx="4454525" cy="4357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A42307B-EBF4-2845-9472-B3C50CCC63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390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B2B83CE-C65B-214D-9C31-654468E0EF3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79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BC45CF2-FF8F-0C4A-B111-2928307529F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984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3314700" cy="1281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0175" y="301625"/>
            <a:ext cx="5632450" cy="64547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BE" smtClean="0"/>
              <a:t>Click to edit Master text styles</a:t>
            </a:r>
          </a:p>
          <a:p>
            <a:pPr lvl="1"/>
            <a:r>
              <a:rPr lang="nl-BE" smtClean="0"/>
              <a:t>Second level</a:t>
            </a:r>
          </a:p>
          <a:p>
            <a:pPr lvl="2"/>
            <a:r>
              <a:rPr lang="nl-BE" smtClean="0"/>
              <a:t>Third level</a:t>
            </a:r>
          </a:p>
          <a:p>
            <a:pPr lvl="3"/>
            <a:r>
              <a:rPr lang="nl-BE" smtClean="0"/>
              <a:t>Fourth level</a:t>
            </a:r>
          </a:p>
          <a:p>
            <a:pPr lvl="4"/>
            <a:r>
              <a:rPr lang="nl-B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38" y="1582738"/>
            <a:ext cx="3314700" cy="51736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B507341-EA1B-1549-BCD1-821B06053C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7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850" y="5294313"/>
            <a:ext cx="6045200" cy="6238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B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4850" y="676275"/>
            <a:ext cx="6045200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4850" y="5918200"/>
            <a:ext cx="6045200" cy="889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BE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FD589CB-12AB-D54E-A24E-002621E8598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5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53512" cy="124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70063"/>
            <a:ext cx="9053512" cy="497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503238" y="6889750"/>
            <a:ext cx="2336800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446463" y="6889750"/>
            <a:ext cx="318293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4713" y="6889750"/>
            <a:ext cx="2332037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</a:defRPr>
            </a:lvl1pPr>
          </a:lstStyle>
          <a:p>
            <a:fld id="{23FA47A1-048A-5B4D-A04A-AD843EF1B4E6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+mj-lt"/>
          <a:ea typeface="+mj-ea"/>
          <a:cs typeface="+mj-cs"/>
        </a:defRPr>
      </a:lvl1pPr>
      <a:lvl2pPr marL="742950" indent="-28575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2pPr>
      <a:lvl3pPr marL="11430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3pPr>
      <a:lvl4pPr marL="16002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4pPr>
      <a:lvl5pPr marL="20574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5pPr>
      <a:lvl6pPr marL="25146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FFFFFF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57200" rtl="0" eaLnBrk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charset="0"/>
        <a:defRPr sz="3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8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 sz="24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6pPr>
      <a:lvl7pPr marL="29718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7pPr>
      <a:lvl8pPr marL="3429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8pPr>
      <a:lvl9pPr marL="3886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Michel.grootjans@gmai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Bad%20Code-SD.mp4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hyperlink" Target="http://www.joelonsoftware.com/articles/Wrong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g"/><Relationship Id="rId5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5" Type="http://schemas.microsoft.com/office/2007/relationships/hdphoto" Target="../media/hdphoto1.wdp"/><Relationship Id="rId6" Type="http://schemas.openxmlformats.org/officeDocument/2006/relationships/image" Target="../media/image38.png"/><Relationship Id="rId1" Type="http://schemas.microsoft.com/office/2007/relationships/media" Target="../media/media1.mp3"/><Relationship Id="rId2" Type="http://schemas.openxmlformats.org/officeDocument/2006/relationships/audio" Target="../media/media1.mp3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57611" y="4285481"/>
            <a:ext cx="7053263" cy="1931988"/>
          </a:xfrm>
        </p:spPr>
        <p:txBody>
          <a:bodyPr/>
          <a:lstStyle/>
          <a:p>
            <a:r>
              <a:rPr lang="en-US" dirty="0" smtClean="0">
                <a:hlinkClick r:id="rId2"/>
              </a:rPr>
              <a:t>michel.grootjans@smallsteps.be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michelgrootjans</a:t>
            </a:r>
            <a:endParaRPr lang="en-US" dirty="0" smtClean="0"/>
          </a:p>
          <a:p>
            <a:r>
              <a:rPr lang="en-US" dirty="0" err="1" smtClean="0"/>
              <a:t>michelgrootjans</a:t>
            </a:r>
            <a:endParaRPr lang="en-US" dirty="0" smtClean="0"/>
          </a:p>
        </p:txBody>
      </p:sp>
      <p:pic>
        <p:nvPicPr>
          <p:cNvPr id="4" name="Picture 3" descr="TwitterBir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755" y="4933553"/>
            <a:ext cx="571500" cy="520700"/>
          </a:xfrm>
          <a:prstGeom prst="rect">
            <a:avLst/>
          </a:prstGeom>
        </p:spPr>
      </p:pic>
      <p:pic>
        <p:nvPicPr>
          <p:cNvPr id="5" name="Picture 4" descr="emai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587" y="4141465"/>
            <a:ext cx="822857" cy="8228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755" y="5437609"/>
            <a:ext cx="823986" cy="82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“Any </a:t>
            </a:r>
            <a:r>
              <a:rPr lang="en-US" dirty="0" smtClean="0"/>
              <a:t>monkey can </a:t>
            </a:r>
            <a:r>
              <a:rPr lang="en-US" dirty="0"/>
              <a:t>write code that a computer can </a:t>
            </a:r>
            <a:r>
              <a:rPr lang="en-US" dirty="0" smtClean="0"/>
              <a:t>understand.</a:t>
            </a:r>
          </a:p>
          <a:p>
            <a:r>
              <a:rPr lang="en-US" dirty="0" smtClean="0"/>
              <a:t>Good apes write </a:t>
            </a:r>
            <a:r>
              <a:rPr lang="en-US" dirty="0"/>
              <a:t>code </a:t>
            </a:r>
            <a:r>
              <a:rPr lang="en-US" dirty="0" smtClean="0"/>
              <a:t>that an orang-</a:t>
            </a:r>
            <a:r>
              <a:rPr lang="en-US" dirty="0" err="1" smtClean="0"/>
              <a:t>utang</a:t>
            </a:r>
            <a:r>
              <a:rPr lang="en-US" dirty="0" smtClean="0"/>
              <a:t> can </a:t>
            </a:r>
            <a:r>
              <a:rPr lang="en-US" dirty="0"/>
              <a:t>understand.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-- The Librarian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53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55100" cy="1247775"/>
          </a:xfrm>
          <a:ln/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Ook: Commands</a:t>
            </a:r>
          </a:p>
        </p:txBody>
      </p:sp>
      <p:graphicFrame>
        <p:nvGraphicFramePr>
          <p:cNvPr id="819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004151"/>
              </p:ext>
            </p:extLst>
          </p:nvPr>
        </p:nvGraphicFramePr>
        <p:xfrm>
          <a:off x="503238" y="1770063"/>
          <a:ext cx="9210675" cy="3806413"/>
        </p:xfrm>
        <a:graphic>
          <a:graphicData uri="http://schemas.openxmlformats.org/drawingml/2006/table">
            <a:tbl>
              <a:tblPr/>
              <a:tblGrid>
                <a:gridCol w="1590675"/>
                <a:gridCol w="987425"/>
                <a:gridCol w="6632575"/>
              </a:tblGrid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Command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Symbol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Meaning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Ook. Ook?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&gt;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increment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Ook? Ook.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&lt;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decrement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Ook. Ook.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+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increment the integer at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Ook! Ook!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-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decrement the integer at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Ook! Ook.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output the ASCII character from the integer at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Ook. Ook!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,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input to the integer at the pointer (ASCII).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Ook! Ook?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[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jump forward to the statement after the corresponding Ook? Ook! if the byte at the pointer is zero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Ook? Ook!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]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jump back to the statement after the corresponding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!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? if the byte at the pointer is nonzero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3280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not about</a:t>
            </a:r>
            <a:r>
              <a:rPr lang="en-US" baseline="0" dirty="0" smtClean="0"/>
              <a:t> </a:t>
            </a:r>
            <a:r>
              <a:rPr lang="en-US" baseline="0" dirty="0" smtClean="0">
                <a:solidFill>
                  <a:srgbClr val="FF0000"/>
                </a:solidFill>
              </a:rPr>
              <a:t>bits</a:t>
            </a:r>
            <a:r>
              <a:rPr lang="en-US" baseline="0" dirty="0" smtClean="0"/>
              <a:t>, </a:t>
            </a:r>
            <a:r>
              <a:rPr lang="en-US" baseline="0" dirty="0" smtClean="0">
                <a:solidFill>
                  <a:srgbClr val="FF0000"/>
                </a:solidFill>
              </a:rPr>
              <a:t>bytes</a:t>
            </a:r>
            <a:r>
              <a:rPr lang="en-US" baseline="0" dirty="0" smtClean="0"/>
              <a:t> and </a:t>
            </a:r>
            <a:r>
              <a:rPr lang="en-US" baseline="0" dirty="0" smtClean="0">
                <a:solidFill>
                  <a:srgbClr val="FF0000"/>
                </a:solidFill>
              </a:rPr>
              <a:t>protocols</a:t>
            </a:r>
            <a:r>
              <a:rPr lang="en-US" baseline="0" dirty="0" smtClean="0"/>
              <a:t>,</a:t>
            </a:r>
          </a:p>
          <a:p>
            <a:r>
              <a:rPr lang="en-US" baseline="0" dirty="0" smtClean="0"/>
              <a:t>but </a:t>
            </a:r>
            <a:r>
              <a:rPr lang="en-US" baseline="0" dirty="0" smtClean="0">
                <a:solidFill>
                  <a:srgbClr val="00CC99"/>
                </a:solidFill>
              </a:rPr>
              <a:t>profits</a:t>
            </a:r>
            <a:r>
              <a:rPr lang="en-US" baseline="0" dirty="0" smtClean="0"/>
              <a:t>, </a:t>
            </a:r>
            <a:r>
              <a:rPr lang="en-US" baseline="0" dirty="0" smtClean="0">
                <a:solidFill>
                  <a:srgbClr val="00CC99"/>
                </a:solidFill>
              </a:rPr>
              <a:t>losses</a:t>
            </a:r>
            <a:r>
              <a:rPr lang="en-US" baseline="0" dirty="0" smtClean="0"/>
              <a:t> and </a:t>
            </a:r>
            <a:r>
              <a:rPr lang="en-US" baseline="0" dirty="0" smtClean="0">
                <a:solidFill>
                  <a:schemeClr val="accent1"/>
                </a:solidFill>
              </a:rPr>
              <a:t>margins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-- Lou Gerstner</a:t>
            </a:r>
          </a:p>
        </p:txBody>
      </p:sp>
    </p:spTree>
    <p:extLst>
      <p:ext uri="{BB962C8B-B14F-4D97-AF65-F5344CB8AC3E}">
        <p14:creationId xmlns:p14="http://schemas.microsoft.com/office/powerpoint/2010/main" val="1189046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0766631"/>
              </p:ext>
            </p:extLst>
          </p:nvPr>
        </p:nvGraphicFramePr>
        <p:xfrm>
          <a:off x="503238" y="1770063"/>
          <a:ext cx="9053511" cy="5181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381"/>
                <a:gridCol w="360040"/>
                <a:gridCol w="696709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total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=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develop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+ </a:t>
                      </a:r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maintain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5183537"/>
              </p:ext>
            </p:extLst>
          </p:nvPr>
        </p:nvGraphicFramePr>
        <p:xfrm>
          <a:off x="501427" y="2701305"/>
          <a:ext cx="9505056" cy="5181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8192"/>
                <a:gridCol w="360040"/>
                <a:gridCol w="741682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maintain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=</a:t>
                      </a:r>
                      <a:endParaRPr 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understand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+ </a:t>
                      </a:r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change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+ </a:t>
                      </a:r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test</a:t>
                      </a: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 + </a:t>
                      </a:r>
                      <a:r>
                        <a:rPr lang="en-US" sz="2800" dirty="0" err="1" smtClean="0">
                          <a:solidFill>
                            <a:schemeClr val="bg1"/>
                          </a:solidFill>
                        </a:rPr>
                        <a:t>cost</a:t>
                      </a:r>
                      <a:r>
                        <a:rPr lang="en-US" sz="2800" baseline="-25000" dirty="0" err="1" smtClean="0">
                          <a:solidFill>
                            <a:schemeClr val="bg1"/>
                          </a:solidFill>
                        </a:rPr>
                        <a:t>deploy</a:t>
                      </a:r>
                      <a:endParaRPr lang="en-US" sz="2800" baseline="-25000" dirty="0" smtClean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Up Arrow 8"/>
          <p:cNvSpPr/>
          <p:nvPr/>
        </p:nvSpPr>
        <p:spPr bwMode="auto">
          <a:xfrm>
            <a:off x="3597771" y="3349377"/>
            <a:ext cx="504056" cy="1080120"/>
          </a:xfrm>
          <a:prstGeom prst="up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264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1" r="21319"/>
          <a:stretch/>
        </p:blipFill>
        <p:spPr>
          <a:xfrm>
            <a:off x="5045067" y="1592150"/>
            <a:ext cx="4601376" cy="57176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Easier to understand</a:t>
            </a:r>
          </a:p>
          <a:p>
            <a:r>
              <a:rPr lang="en-US" dirty="0" smtClean="0"/>
              <a:t>=&gt; Easier to change</a:t>
            </a:r>
          </a:p>
          <a:p>
            <a:r>
              <a:rPr lang="en-US" dirty="0"/>
              <a:t>=&gt; Easier </a:t>
            </a:r>
            <a:r>
              <a:rPr lang="en-US" dirty="0" smtClean="0"/>
              <a:t>to</a:t>
            </a:r>
            <a:r>
              <a:rPr lang="en-US" baseline="0" dirty="0" smtClean="0"/>
              <a:t> test</a:t>
            </a:r>
          </a:p>
          <a:p>
            <a:r>
              <a:rPr lang="en-US" dirty="0"/>
              <a:t>=&gt; </a:t>
            </a:r>
            <a:r>
              <a:rPr lang="en-US" baseline="0" dirty="0" smtClean="0"/>
              <a:t>Cheaper to maintain</a:t>
            </a:r>
          </a:p>
        </p:txBody>
      </p:sp>
    </p:spTree>
    <p:extLst>
      <p:ext uri="{BB962C8B-B14F-4D97-AF65-F5344CB8AC3E}">
        <p14:creationId xmlns:p14="http://schemas.microsoft.com/office/powerpoint/2010/main" val="1575902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aseline="0" dirty="0" smtClean="0"/>
              <a:t>In short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“There are two ways of constructing a software design. </a:t>
            </a:r>
            <a:endParaRPr lang="en-US" dirty="0" smtClean="0"/>
          </a:p>
          <a:p>
            <a:r>
              <a:rPr lang="en-US" dirty="0" smtClean="0"/>
              <a:t>One </a:t>
            </a:r>
            <a:r>
              <a:rPr lang="en-US" dirty="0"/>
              <a:t>way is to make it so simple that there are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obviously no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deficiencies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And </a:t>
            </a:r>
            <a:r>
              <a:rPr lang="en-US" dirty="0"/>
              <a:t>the other way is to make it so complicated that there are </a:t>
            </a:r>
            <a:r>
              <a:rPr lang="en-US" dirty="0">
                <a:solidFill>
                  <a:srgbClr val="FF0000"/>
                </a:solidFill>
              </a:rPr>
              <a:t>no obvious deficiencies</a:t>
            </a:r>
            <a:r>
              <a:rPr lang="en-US" dirty="0"/>
              <a:t>.”</a:t>
            </a:r>
          </a:p>
          <a:p>
            <a:r>
              <a:rPr lang="en-US" i="1" dirty="0" smtClean="0"/>
              <a:t>-- C.A.R</a:t>
            </a:r>
            <a:r>
              <a:rPr lang="en-US" i="1" dirty="0"/>
              <a:t>. </a:t>
            </a:r>
            <a:r>
              <a:rPr lang="en-US" i="1" dirty="0" smtClean="0"/>
              <a:t>Hoare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30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For whom?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 your audience</a:t>
            </a:r>
            <a:br>
              <a:rPr lang="en-US" dirty="0" smtClean="0"/>
            </a:br>
            <a:r>
              <a:rPr lang="en-US" sz="3200" dirty="0" smtClean="0"/>
              <a:t>Who are you writing for?</a:t>
            </a:r>
            <a:endParaRPr lang="en-US" sz="3200" dirty="0"/>
          </a:p>
        </p:txBody>
      </p:sp>
      <p:pic>
        <p:nvPicPr>
          <p:cNvPr id="5" name="Content Placeholder 4" descr="know_your_audienc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0" b="87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1026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computer</a:t>
            </a:r>
            <a:endParaRPr lang="en-US" dirty="0"/>
          </a:p>
        </p:txBody>
      </p:sp>
      <p:pic>
        <p:nvPicPr>
          <p:cNvPr id="4" name="Content Placeholder 3" descr="program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4" b="133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37850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ctrTitle"/>
          </p:nvPr>
        </p:nvSpPr>
        <p:spPr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/>
              <a:t>An example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subTitle" idx="1"/>
          </p:nvPr>
        </p:nvSpPr>
        <p:spPr>
          <a:ln/>
        </p:spPr>
        <p:txBody>
          <a:bodyPr/>
          <a:lstStyle/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/>
              <a:t>The librarian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435" y="1405161"/>
            <a:ext cx="9217024" cy="4975225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800" i="1" dirty="0">
                <a:solidFill>
                  <a:srgbClr val="CCFFCC"/>
                </a:solidFill>
                <a:latin typeface="Consolas"/>
                <a:cs typeface="Consolas"/>
              </a:rPr>
              <a:t>//Dear future me. Please forgive me</a:t>
            </a:r>
            <a:r>
              <a:rPr lang="en-US" sz="2800" i="1" dirty="0" smtClean="0">
                <a:solidFill>
                  <a:srgbClr val="CCFFCC"/>
                </a:solidFill>
                <a:latin typeface="Consolas"/>
                <a:cs typeface="Consolas"/>
              </a:rPr>
              <a:t>.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800" i="1" dirty="0" smtClean="0">
                <a:solidFill>
                  <a:srgbClr val="CCFFCC"/>
                </a:solidFill>
                <a:latin typeface="Consolas"/>
                <a:cs typeface="Consolas"/>
              </a:rPr>
              <a:t>/</a:t>
            </a:r>
            <a:r>
              <a:rPr lang="en-US" sz="2800" i="1" dirty="0">
                <a:solidFill>
                  <a:srgbClr val="CCFFCC"/>
                </a:solidFill>
                <a:latin typeface="Consolas"/>
                <a:cs typeface="Consolas"/>
              </a:rPr>
              <a:t>/I can't even begin to express how sorry I am</a:t>
            </a:r>
            <a:r>
              <a:rPr lang="en-US" sz="2800" i="1" dirty="0" smtClean="0">
                <a:solidFill>
                  <a:srgbClr val="CCFFCC"/>
                </a:solidFill>
                <a:latin typeface="Consolas"/>
                <a:cs typeface="Consolas"/>
              </a:rPr>
              <a:t>.</a:t>
            </a:r>
            <a:endParaRPr lang="en-US" sz="2800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1467" y="3061345"/>
            <a:ext cx="8856984" cy="3477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000" i="1" dirty="0"/>
              <a:t>“</a:t>
            </a:r>
            <a:r>
              <a:rPr lang="en-US" sz="4000" dirty="0"/>
              <a:t>Any code of your own that you haven’t looked at for six or more months might as well have been written by someone else.”</a:t>
            </a:r>
          </a:p>
          <a:p>
            <a:pPr>
              <a:lnSpc>
                <a:spcPct val="120000"/>
              </a:lnSpc>
            </a:pPr>
            <a:r>
              <a:rPr lang="en-US" sz="2400" i="1" dirty="0" smtClean="0"/>
              <a:t>-- </a:t>
            </a:r>
            <a:r>
              <a:rPr lang="en-US" sz="2400" i="1" dirty="0" err="1" smtClean="0"/>
              <a:t>Eagleson’s</a:t>
            </a:r>
            <a:r>
              <a:rPr lang="en-US" sz="2400" i="1" dirty="0" smtClean="0"/>
              <a:t> Law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5417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</a:t>
            </a:r>
            <a:r>
              <a:rPr lang="en-US" baseline="0" dirty="0" smtClean="0"/>
              <a:t> programmers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659" y="1405161"/>
            <a:ext cx="5328592" cy="4975225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// no comments for you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// it was hard to write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// so it should be hard to read</a:t>
            </a:r>
            <a:endParaRPr lang="en-US" sz="2400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91890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</a:t>
            </a:r>
            <a:r>
              <a:rPr lang="en-US" baseline="0" dirty="0" smtClean="0"/>
              <a:t> programmers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3555" y="1405161"/>
            <a:ext cx="8136904" cy="4975225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// I am not responsible of this code</a:t>
            </a: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.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/</a:t>
            </a: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 They made me write it, against my will.</a:t>
            </a:r>
            <a:endParaRPr lang="en-US" sz="2400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57411" y="2413273"/>
            <a:ext cx="9361040" cy="1929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Always </a:t>
            </a:r>
            <a:r>
              <a:rPr lang="en-US" sz="3200" dirty="0"/>
              <a:t>code as if the guy who ends up maintaining your code will be a violent psychopath who knows where you </a:t>
            </a:r>
            <a:r>
              <a:rPr lang="en-US" sz="3200" dirty="0" smtClean="0"/>
              <a:t>live</a:t>
            </a:r>
            <a:endParaRPr lang="en-US" sz="3200" dirty="0"/>
          </a:p>
          <a:p>
            <a:r>
              <a:rPr lang="en-US" sz="3200" i="1" dirty="0" smtClean="0"/>
              <a:t>-- Martin Golding</a:t>
            </a:r>
            <a:endParaRPr lang="en-US" sz="3200" dirty="0"/>
          </a:p>
        </p:txBody>
      </p:sp>
      <p:pic>
        <p:nvPicPr>
          <p:cNvPr id="5" name="Picture 4" descr="Hannibal_Lec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43" y="4501505"/>
            <a:ext cx="5181948" cy="27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25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</a:t>
            </a:r>
            <a:r>
              <a:rPr lang="en-US" baseline="0" dirty="0" smtClean="0"/>
              <a:t> programmers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11" y="1405161"/>
            <a:ext cx="9433048" cy="4975225"/>
          </a:xfrm>
        </p:spPr>
        <p:txBody>
          <a:bodyPr/>
          <a:lstStyle/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// </a:t>
            </a:r>
            <a:endParaRPr lang="en-US" sz="2400" i="1" dirty="0" smtClean="0">
              <a:solidFill>
                <a:srgbClr val="CCFFCC"/>
              </a:solidFill>
              <a:latin typeface="Consolas"/>
              <a:cs typeface="Consolas"/>
            </a:endParaRP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/</a:t>
            </a: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 Dear maintainer</a:t>
            </a: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: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/</a:t>
            </a: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// Once you are done trying to 'optimize' this routine,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// and have realized what a terrible mistake that was,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// please increment the following counter as a warning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// to the next guy</a:t>
            </a: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: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/</a:t>
            </a: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 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// </a:t>
            </a:r>
            <a:r>
              <a:rPr lang="en-US" sz="2400" i="1" dirty="0" err="1">
                <a:solidFill>
                  <a:srgbClr val="CCFFCC"/>
                </a:solidFill>
                <a:latin typeface="Consolas"/>
                <a:cs typeface="Consolas"/>
              </a:rPr>
              <a:t>total_hours_wasted_here</a:t>
            </a:r>
            <a:r>
              <a:rPr lang="en-US" sz="2400" i="1" dirty="0">
                <a:solidFill>
                  <a:srgbClr val="CCFFCC"/>
                </a:solidFill>
                <a:latin typeface="Consolas"/>
                <a:cs typeface="Consolas"/>
              </a:rPr>
              <a:t> = </a:t>
            </a: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16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i="1" dirty="0" smtClean="0">
                <a:solidFill>
                  <a:srgbClr val="CCFFCC"/>
                </a:solidFill>
                <a:latin typeface="Consolas"/>
                <a:cs typeface="Consolas"/>
              </a:rPr>
              <a:t>//</a:t>
            </a:r>
            <a:endParaRPr lang="en-US" sz="2400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87284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next boss</a:t>
            </a:r>
            <a:endParaRPr lang="en-US" dirty="0"/>
          </a:p>
        </p:txBody>
      </p:sp>
      <p:pic>
        <p:nvPicPr>
          <p:cNvPr id="4" name="Content Placeholder 3" descr="tips-for-creating-a-resume-746314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9" b="159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96667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users</a:t>
            </a:r>
            <a:endParaRPr lang="en-US" dirty="0"/>
          </a:p>
        </p:txBody>
      </p:sp>
      <p:pic>
        <p:nvPicPr>
          <p:cNvPr id="4" name="Content Placeholder 3" descr="time_message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t="1180" r="154" b="-222"/>
          <a:stretch/>
        </p:blipFill>
        <p:spPr>
          <a:xfrm>
            <a:off x="285403" y="1693193"/>
            <a:ext cx="9479307" cy="4055095"/>
          </a:xfrm>
        </p:spPr>
      </p:pic>
    </p:spTree>
    <p:extLst>
      <p:ext uri="{BB962C8B-B14F-4D97-AF65-F5344CB8AC3E}">
        <p14:creationId xmlns:p14="http://schemas.microsoft.com/office/powerpoint/2010/main" val="3253091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users</a:t>
            </a:r>
            <a:endParaRPr lang="en-US" dirty="0"/>
          </a:p>
        </p:txBody>
      </p:sp>
      <p:pic>
        <p:nvPicPr>
          <p:cNvPr id="4" name="Content Placeholder 3" descr="cancel?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7" t="-351" r="-202" b="32"/>
          <a:stretch/>
        </p:blipFill>
        <p:spPr>
          <a:xfrm>
            <a:off x="717451" y="1909217"/>
            <a:ext cx="9101966" cy="4258419"/>
          </a:xfrm>
        </p:spPr>
      </p:pic>
    </p:spTree>
    <p:extLst>
      <p:ext uri="{BB962C8B-B14F-4D97-AF65-F5344CB8AC3E}">
        <p14:creationId xmlns:p14="http://schemas.microsoft.com/office/powerpoint/2010/main" val="724533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users</a:t>
            </a:r>
            <a:endParaRPr lang="en-US" dirty="0"/>
          </a:p>
        </p:txBody>
      </p:sp>
      <p:pic>
        <p:nvPicPr>
          <p:cNvPr id="4" name="Content Placeholder 3" descr="nokia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5" t="-862" r="-81" b="-734"/>
          <a:stretch/>
        </p:blipFill>
        <p:spPr>
          <a:xfrm>
            <a:off x="429419" y="1621185"/>
            <a:ext cx="9399756" cy="3024336"/>
          </a:xfrm>
        </p:spPr>
      </p:pic>
    </p:spTree>
    <p:extLst>
      <p:ext uri="{BB962C8B-B14F-4D97-AF65-F5344CB8AC3E}">
        <p14:creationId xmlns:p14="http://schemas.microsoft.com/office/powerpoint/2010/main" val="1969312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users</a:t>
            </a:r>
            <a:endParaRPr lang="en-US" dirty="0"/>
          </a:p>
        </p:txBody>
      </p:sp>
      <p:pic>
        <p:nvPicPr>
          <p:cNvPr id="5" name="Content Placeholder 4" descr="Screen Shot 2014-10-30 at 17.31.25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" r="1833"/>
          <a:stretch/>
        </p:blipFill>
        <p:spPr>
          <a:xfrm>
            <a:off x="1149499" y="2773313"/>
            <a:ext cx="8051258" cy="1646456"/>
          </a:xfrm>
        </p:spPr>
      </p:pic>
    </p:spTree>
    <p:extLst>
      <p:ext uri="{BB962C8B-B14F-4D97-AF65-F5344CB8AC3E}">
        <p14:creationId xmlns:p14="http://schemas.microsoft.com/office/powerpoint/2010/main" val="2048670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installers</a:t>
            </a:r>
            <a:endParaRPr lang="en-US" dirty="0"/>
          </a:p>
        </p:txBody>
      </p:sp>
      <p:pic>
        <p:nvPicPr>
          <p:cNvPr id="4" name="Content Placeholder 3" descr="Screen shot 2012-04-21 at 12.29.4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793" b="-54793"/>
          <a:stretch>
            <a:fillRect/>
          </a:stretch>
        </p:blipFill>
        <p:spPr>
          <a:xfrm>
            <a:off x="-2629" y="1333153"/>
            <a:ext cx="10078492" cy="5538488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581547" y="1405162"/>
            <a:ext cx="8208912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413"/>
              </a:spcAft>
              <a:buClr>
                <a:srgbClr val="000000"/>
              </a:buClr>
              <a:buSzPct val="100000"/>
              <a:buFont typeface="Times New Roman" charset="0"/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dirty="0" smtClean="0">
                <a:solidFill>
                  <a:srgbClr val="CCFFCC"/>
                </a:solidFill>
                <a:latin typeface="Consolas"/>
                <a:cs typeface="Consolas"/>
              </a:rPr>
              <a:t>//When I wrote this,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dirty="0" smtClean="0">
                <a:solidFill>
                  <a:srgbClr val="CCFFCC"/>
                </a:solidFill>
                <a:latin typeface="Consolas"/>
                <a:cs typeface="Consolas"/>
              </a:rPr>
              <a:t>//only God and I understood what I was doing</a:t>
            </a:r>
          </a:p>
          <a:p>
            <a:pPr marL="0" indent="0">
              <a:lnSpc>
                <a:spcPct val="100000"/>
              </a:lnSpc>
              <a:spcAft>
                <a:spcPts val="0"/>
              </a:spcAft>
            </a:pPr>
            <a:r>
              <a:rPr lang="en-US" sz="2400" dirty="0" smtClean="0">
                <a:solidFill>
                  <a:srgbClr val="CCFFCC"/>
                </a:solidFill>
                <a:latin typeface="Consolas"/>
                <a:cs typeface="Consolas"/>
              </a:rPr>
              <a:t>//Now, God only knows</a:t>
            </a:r>
            <a:endParaRPr lang="en-US" sz="2400" dirty="0">
              <a:solidFill>
                <a:srgbClr val="CCFFCC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56361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ctrTitle"/>
          </p:nvPr>
        </p:nvSpPr>
        <p:spPr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 err="1" smtClean="0"/>
              <a:t>Ook</a:t>
            </a:r>
            <a:endParaRPr lang="en-US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subTitle" idx="1"/>
          </p:nvPr>
        </p:nvSpPr>
        <p:spPr>
          <a:ln/>
        </p:spPr>
        <p:txBody>
          <a:bodyPr/>
          <a:lstStyle/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/>
              <a:t>A programming language designed for </a:t>
            </a:r>
            <a:r>
              <a:rPr lang="en-US" dirty="0" err="1"/>
              <a:t>orang-utans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What not?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Bad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>
                <a:hlinkClick r:id="rId2" action="ppaction://hlinkfile"/>
              </a:rPr>
              <a:t>Bad Code -- Bob Martin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902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goes wrong with software?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Code ROTS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first release</a:t>
            </a:r>
            <a:endParaRPr lang="en-US" dirty="0"/>
          </a:p>
        </p:txBody>
      </p:sp>
      <p:pic>
        <p:nvPicPr>
          <p:cNvPr id="20482" name="Picture 3" descr="clean_cabl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1620838"/>
            <a:ext cx="6375400" cy="472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After 3 years of maintenance</a:t>
            </a:r>
            <a:endParaRPr lang="en-US" dirty="0"/>
          </a:p>
        </p:txBody>
      </p:sp>
      <p:pic>
        <p:nvPicPr>
          <p:cNvPr id="21506" name="Picture 2" descr="yellow_cabl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3" y="1549400"/>
            <a:ext cx="7366000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body"/>
          </p:nvPr>
        </p:nvSpPr>
        <p:spPr>
          <a:xfrm>
            <a:off x="457200" y="1871663"/>
            <a:ext cx="9063038" cy="2057400"/>
          </a:xfrm>
        </p:spPr>
        <p:txBody>
          <a:bodyPr tIns="28080" anchor="t"/>
          <a:lstStyle/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>
                <a:solidFill>
                  <a:srgbClr val="FFFF00"/>
                </a:solidFill>
              </a:rPr>
              <a:t>Software</a:t>
            </a:r>
            <a:r>
              <a:rPr lang="en-US" sz="2800" dirty="0" smtClean="0"/>
              <a:t> today is very much like an </a:t>
            </a:r>
            <a:r>
              <a:rPr lang="en-US" sz="2800" dirty="0" smtClean="0">
                <a:solidFill>
                  <a:srgbClr val="FFFF00"/>
                </a:solidFill>
              </a:rPr>
              <a:t>Egyptian pyramid</a:t>
            </a:r>
          </a:p>
        </p:txBody>
      </p:sp>
    </p:spTree>
  </p:cSld>
  <p:clrMapOvr>
    <a:masterClrMapping/>
  </p:clrMapOvr>
  <p:transition xmlns:p14="http://schemas.microsoft.com/office/powerpoint/2010/main" spd="med" advTm="2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body"/>
          </p:nvPr>
        </p:nvSpPr>
        <p:spPr>
          <a:xfrm>
            <a:off x="457200" y="1871663"/>
            <a:ext cx="9063038" cy="2057400"/>
          </a:xfrm>
        </p:spPr>
        <p:txBody>
          <a:bodyPr tIns="28080" anchor="t"/>
          <a:lstStyle/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/>
              <a:t>Software today is very much like an Egyptian pyramid 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/>
              <a:t>with millions of bricks </a:t>
            </a:r>
            <a:r>
              <a:rPr lang="en-US" sz="2800" dirty="0" smtClean="0">
                <a:solidFill>
                  <a:srgbClr val="FFFF00"/>
                </a:solidFill>
              </a:rPr>
              <a:t>piled</a:t>
            </a:r>
            <a:r>
              <a:rPr lang="en-US" sz="2800" dirty="0" smtClean="0"/>
              <a:t> on top of each other,</a:t>
            </a:r>
          </a:p>
        </p:txBody>
      </p:sp>
    </p:spTree>
  </p:cSld>
  <p:clrMapOvr>
    <a:masterClrMapping/>
  </p:clrMapOvr>
  <p:transition xmlns:p14="http://schemas.microsoft.com/office/powerpoint/2010/main" spd="med" advTm="2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body"/>
          </p:nvPr>
        </p:nvSpPr>
        <p:spPr>
          <a:xfrm>
            <a:off x="457200" y="1871663"/>
            <a:ext cx="9063038" cy="2057400"/>
          </a:xfrm>
        </p:spPr>
        <p:txBody>
          <a:bodyPr tIns="28080" anchor="t"/>
          <a:lstStyle/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Software today is very much like an Egyptian pyramid 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with millions of bricks piled on top of each other,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with </a:t>
            </a:r>
            <a:r>
              <a:rPr lang="en-US" sz="2800" smtClean="0">
                <a:solidFill>
                  <a:srgbClr val="FFFF00"/>
                </a:solidFill>
              </a:rPr>
              <a:t>no</a:t>
            </a:r>
            <a:r>
              <a:rPr lang="en-US" sz="2800" smtClean="0"/>
              <a:t> structural </a:t>
            </a:r>
            <a:r>
              <a:rPr lang="en-US" sz="2800" smtClean="0">
                <a:solidFill>
                  <a:srgbClr val="FFFF00"/>
                </a:solidFill>
              </a:rPr>
              <a:t>integrity</a:t>
            </a:r>
            <a:r>
              <a:rPr lang="en-US" sz="2800" smtClean="0"/>
              <a:t>,</a:t>
            </a:r>
          </a:p>
        </p:txBody>
      </p:sp>
    </p:spTree>
  </p:cSld>
  <p:clrMapOvr>
    <a:masterClrMapping/>
  </p:clrMapOvr>
  <p:transition xmlns:p14="http://schemas.microsoft.com/office/powerpoint/2010/main" spd="med" advTm="2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body"/>
          </p:nvPr>
        </p:nvSpPr>
        <p:spPr>
          <a:xfrm>
            <a:off x="457200" y="1871663"/>
            <a:ext cx="9063038" cy="2152650"/>
          </a:xfrm>
        </p:spPr>
        <p:txBody>
          <a:bodyPr tIns="28080" anchor="t"/>
          <a:lstStyle/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Software today is very much like an Egyptian pyramid 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with millions of bricks piled on top of each other,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with no structural integrity,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but just done by </a:t>
            </a:r>
            <a:r>
              <a:rPr lang="en-US" sz="2800" smtClean="0">
                <a:solidFill>
                  <a:srgbClr val="FFFF00"/>
                </a:solidFill>
              </a:rPr>
              <a:t>brute force</a:t>
            </a:r>
          </a:p>
        </p:txBody>
      </p:sp>
    </p:spTree>
  </p:cSld>
  <p:clrMapOvr>
    <a:masterClrMapping/>
  </p:clrMapOvr>
  <p:transition xmlns:p14="http://schemas.microsoft.com/office/powerpoint/2010/main" spd="med" advTm="2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body"/>
          </p:nvPr>
        </p:nvSpPr>
        <p:spPr>
          <a:xfrm>
            <a:off x="457200" y="1871663"/>
            <a:ext cx="9063038" cy="2728912"/>
          </a:xfrm>
        </p:spPr>
        <p:txBody>
          <a:bodyPr tIns="28080" anchor="t"/>
          <a:lstStyle/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Software today is very much like an Egyptian pyramid 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with millions of bricks piled on top of each other,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with no structural integrity,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but just done by brute force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smtClean="0"/>
              <a:t>and thousands of </a:t>
            </a:r>
            <a:r>
              <a:rPr lang="en-US" sz="2800" smtClean="0">
                <a:solidFill>
                  <a:srgbClr val="FFFF00"/>
                </a:solidFill>
              </a:rPr>
              <a:t>slaves</a:t>
            </a:r>
          </a:p>
        </p:txBody>
      </p:sp>
    </p:spTree>
  </p:cSld>
  <p:clrMapOvr>
    <a:masterClrMapping/>
  </p:clrMapOvr>
  <p:transition xmlns:p14="http://schemas.microsoft.com/office/powerpoint/2010/main" spd="med" advTm="200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56687" cy="12493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Ook: design principles</a:t>
            </a: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70063"/>
            <a:ext cx="9056687" cy="4978400"/>
          </a:xfrm>
          <a:ln/>
        </p:spPr>
        <p:txBody>
          <a:bodyPr/>
          <a:lstStyle/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/>
              <a:t>A programming language should be writable and readable by </a:t>
            </a:r>
            <a:r>
              <a:rPr lang="en-US" dirty="0" err="1"/>
              <a:t>orang-utans</a:t>
            </a:r>
            <a:r>
              <a:rPr lang="en-US" dirty="0"/>
              <a:t>.</a:t>
            </a:r>
          </a:p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/>
              <a:t>To this end, the syntax should be simple, easy to remember, and not mention the word "monkey".</a:t>
            </a:r>
          </a:p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/>
              <a:t>Bananas are good.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body"/>
          </p:nvPr>
        </p:nvSpPr>
        <p:spPr>
          <a:xfrm>
            <a:off x="457200" y="1871663"/>
            <a:ext cx="9063038" cy="3305175"/>
          </a:xfrm>
        </p:spPr>
        <p:txBody>
          <a:bodyPr tIns="28080" anchor="t"/>
          <a:lstStyle/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/>
              <a:t>Software today is very much like an Egyptian pyramid 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/>
              <a:t>with millions of bricks piled on top of each other,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/>
              <a:t>with no structural integrity,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/>
              <a:t>but just done by brute force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/>
              <a:t>and thousands of slaves</a:t>
            </a:r>
          </a:p>
          <a:p>
            <a:pPr algn="l" eaLnBrk="1">
              <a:spcAft>
                <a:spcPts val="1413"/>
              </a:spcAft>
              <a:buClrTx/>
              <a:buFontTx/>
              <a:buNone/>
              <a:tabLst>
                <a:tab pos="0" algn="l"/>
                <a:tab pos="112713" algn="l"/>
                <a:tab pos="569913" algn="l"/>
                <a:tab pos="1027113" algn="l"/>
                <a:tab pos="1484313" algn="l"/>
                <a:tab pos="1941513" algn="l"/>
                <a:tab pos="2398713" algn="l"/>
                <a:tab pos="2855913" algn="l"/>
                <a:tab pos="3313113" algn="l"/>
                <a:tab pos="3770313" algn="l"/>
                <a:tab pos="4227513" algn="l"/>
                <a:tab pos="4684713" algn="l"/>
                <a:tab pos="5141913" algn="l"/>
                <a:tab pos="5599113" algn="l"/>
                <a:tab pos="6056313" algn="l"/>
                <a:tab pos="6513513" algn="l"/>
                <a:tab pos="6970713" algn="l"/>
                <a:tab pos="7427913" algn="l"/>
                <a:tab pos="7885113" algn="l"/>
                <a:tab pos="8342313" algn="l"/>
                <a:tab pos="8799513" algn="l"/>
              </a:tabLst>
              <a:defRPr/>
            </a:pPr>
            <a:r>
              <a:rPr lang="en-US" sz="2800" dirty="0" smtClean="0"/>
              <a:t>-- Alan Kay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29419" y="901105"/>
            <a:ext cx="9053513" cy="553878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public string rom2num(string r)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{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"I") return "1";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"II") return "2";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"III") return "3";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"IV") return "4";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"V") return "5";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"VI") return "6";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"VII") return "7";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"VIII") return "8";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"IX") return "9";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//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// Snipped LOTS of "code" here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//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"MMVIII") return "2008";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"MMIX") return "2009";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"MMX") return "2010";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if (r == "MMXI") return "2011";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    return "E";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2571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573435" y="1045121"/>
            <a:ext cx="9053513" cy="497522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$times =  array(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"" =&gt; "",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"12:00:00" =&gt; "12:00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"12:30:00" =&gt; "12:30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"13:00:00" =&gt; "1:00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"13:30:00" =&gt; "1:30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"14:00:00" =&gt; "2:00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"14:30:00" =&gt; "2:30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"15:00:00" =&gt; "3:00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"15:30:00" =&gt; "3:30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"16:00:00" =&gt; "4:00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"16:30:00" =&gt; "4:30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"17:00:00" =&gt; "5:00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"17:30:00" =&gt; "5:30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"18:00:00" =&gt; "6:00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"18:30:00" =&gt; "6:30 pm",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"WY" =&gt; "Wyoming");</a:t>
            </a:r>
            <a:endParaRPr lang="en-US" sz="1800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94315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501427" y="1333153"/>
            <a:ext cx="9053513" cy="497522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function </a:t>
            </a:r>
            <a:r>
              <a:rPr lang="en-US" sz="1800" dirty="0" err="1">
                <a:latin typeface="Consolas"/>
                <a:cs typeface="Consolas"/>
              </a:rPr>
              <a:t>doseq</a:t>
            </a:r>
            <a:r>
              <a:rPr lang="en-US" sz="1800" dirty="0">
                <a:latin typeface="Consolas"/>
                <a:cs typeface="Consolas"/>
              </a:rPr>
              <a:t>()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dim a, b, c, d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b = #11/4/2007 7:04:21 PM#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a = </a:t>
            </a:r>
            <a:r>
              <a:rPr lang="en-US" sz="1800" dirty="0" err="1">
                <a:latin typeface="Consolas"/>
                <a:cs typeface="Consolas"/>
              </a:rPr>
              <a:t>datediff</a:t>
            </a:r>
            <a:r>
              <a:rPr lang="en-US" sz="1800" dirty="0">
                <a:latin typeface="Consolas"/>
                <a:cs typeface="Consolas"/>
              </a:rPr>
              <a:t>("s", b, now)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a = a + 1194231874</a:t>
            </a:r>
          </a:p>
          <a:p>
            <a:pPr>
              <a:spcAft>
                <a:spcPts val="0"/>
              </a:spcAft>
            </a:pPr>
            <a:r>
              <a:rPr lang="en-US" sz="1800" dirty="0">
                <a:latin typeface="Consolas"/>
                <a:cs typeface="Consolas"/>
              </a:rPr>
              <a:t>        </a:t>
            </a:r>
            <a:r>
              <a:rPr lang="en-US" sz="1800" dirty="0" err="1">
                <a:latin typeface="Consolas"/>
                <a:cs typeface="Consolas"/>
              </a:rPr>
              <a:t>doseq</a:t>
            </a:r>
            <a:r>
              <a:rPr lang="en-US" sz="1800" dirty="0">
                <a:latin typeface="Consolas"/>
                <a:cs typeface="Consolas"/>
              </a:rPr>
              <a:t> = a</a:t>
            </a:r>
          </a:p>
          <a:p>
            <a:pPr>
              <a:spcAft>
                <a:spcPts val="0"/>
              </a:spcAft>
            </a:pPr>
            <a:r>
              <a:rPr lang="en-US" sz="1800" dirty="0" smtClean="0">
                <a:latin typeface="Consolas"/>
                <a:cs typeface="Consolas"/>
              </a:rPr>
              <a:t> end </a:t>
            </a:r>
            <a:r>
              <a:rPr lang="en-US" sz="1800" dirty="0">
                <a:latin typeface="Consolas"/>
                <a:cs typeface="Consolas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16211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meets_criteria.png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6" r="-12286"/>
          <a:stretch>
            <a:fillRect/>
          </a:stretch>
        </p:blipFill>
        <p:spPr>
          <a:xfrm>
            <a:off x="501650" y="1333500"/>
            <a:ext cx="9053513" cy="4975225"/>
          </a:xfrm>
        </p:spPr>
      </p:pic>
    </p:spTree>
    <p:extLst>
      <p:ext uri="{BB962C8B-B14F-4D97-AF65-F5344CB8AC3E}">
        <p14:creationId xmlns:p14="http://schemas.microsoft.com/office/powerpoint/2010/main" val="219080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Legibility</a:t>
            </a:r>
            <a:endParaRPr lang="en-US" dirty="0"/>
          </a:p>
        </p:txBody>
      </p:sp>
      <p:pic>
        <p:nvPicPr>
          <p:cNvPr id="4" name="Content Placeholder 3" descr="illegible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5" r="78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50558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Understandability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You</a:t>
            </a:r>
            <a:r>
              <a:rPr lang="en-US" baseline="0" dirty="0" smtClean="0"/>
              <a:t> need to know the technology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79" b="27721"/>
          <a:stretch/>
        </p:blipFill>
        <p:spPr bwMode="auto">
          <a:xfrm>
            <a:off x="2286000" y="2473049"/>
            <a:ext cx="5411788" cy="3235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4130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Understandability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You need to know the language</a:t>
            </a:r>
          </a:p>
          <a:p>
            <a:pPr lvl="1"/>
            <a:r>
              <a:rPr lang="en-US" dirty="0" smtClean="0"/>
              <a:t>Synchronized interactive conglomeration</a:t>
            </a:r>
          </a:p>
          <a:p>
            <a:pPr lvl="1"/>
            <a:r>
              <a:rPr lang="en-US" dirty="0" smtClean="0"/>
              <a:t>Right-sized static pricing structure</a:t>
            </a:r>
          </a:p>
          <a:p>
            <a:pPr lvl="1"/>
            <a:r>
              <a:rPr lang="en-US" dirty="0" smtClean="0"/>
              <a:t>Cross-group intangible</a:t>
            </a:r>
            <a:r>
              <a:rPr lang="en-US" baseline="0" dirty="0" smtClean="0"/>
              <a:t> process improvement</a:t>
            </a:r>
          </a:p>
          <a:p>
            <a:pPr lvl="1"/>
            <a:r>
              <a:rPr lang="en-US" dirty="0" smtClean="0"/>
              <a:t>Synergized flow catchments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514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Understandability</a:t>
            </a:r>
            <a:endParaRPr lang="en-US" dirty="0"/>
          </a:p>
        </p:txBody>
      </p:sp>
      <p:pic>
        <p:nvPicPr>
          <p:cNvPr id="5" name="Content Placeholder 4" descr="dilbert.gif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" t="51723" r="50580" b="766"/>
          <a:stretch/>
        </p:blipFill>
        <p:spPr>
          <a:xfrm>
            <a:off x="1077491" y="2557289"/>
            <a:ext cx="7807473" cy="3384376"/>
          </a:xfrm>
        </p:spPr>
      </p:pic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algn="ctr"/>
            <a:r>
              <a:rPr lang="en-US" dirty="0" smtClean="0"/>
              <a:t>The combination of words need to make sense</a:t>
            </a:r>
          </a:p>
        </p:txBody>
      </p:sp>
    </p:spTree>
    <p:extLst>
      <p:ext uri="{BB962C8B-B14F-4D97-AF65-F5344CB8AC3E}">
        <p14:creationId xmlns:p14="http://schemas.microsoft.com/office/powerpoint/2010/main" val="3258068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56687" cy="12493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Ook: Syntax elements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70063"/>
            <a:ext cx="9056687" cy="4978400"/>
          </a:xfrm>
          <a:ln/>
        </p:spPr>
        <p:txBody>
          <a:bodyPr/>
          <a:lstStyle/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 err="1"/>
              <a:t>Ook</a:t>
            </a:r>
            <a:r>
              <a:rPr lang="en-US" dirty="0"/>
              <a:t>.</a:t>
            </a:r>
          </a:p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 err="1"/>
              <a:t>Ook</a:t>
            </a:r>
            <a:r>
              <a:rPr lang="en-US" dirty="0"/>
              <a:t>!</a:t>
            </a:r>
          </a:p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 err="1"/>
              <a:t>Ook</a:t>
            </a:r>
            <a:r>
              <a:rPr lang="en-US" dirty="0"/>
              <a:t>?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</a:t>
            </a:r>
            <a:endParaRPr lang="en-US" dirty="0"/>
          </a:p>
        </p:txBody>
      </p:sp>
      <p:pic>
        <p:nvPicPr>
          <p:cNvPr id="4" name="Content Placeholder 3" descr="bakery_machine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3" b="11533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6766123" y="7093793"/>
            <a:ext cx="2827742" cy="3531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The bakery – Joel </a:t>
            </a:r>
            <a:r>
              <a:rPr lang="en-US" dirty="0" err="1" smtClean="0">
                <a:hlinkClick r:id="rId4"/>
              </a:rPr>
              <a:t>Spolski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1237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have to learn what </a:t>
            </a:r>
            <a:r>
              <a:rPr lang="en-US" smtClean="0"/>
              <a:t>clean means</a:t>
            </a:r>
            <a:endParaRPr lang="en-US" dirty="0"/>
          </a:p>
        </p:txBody>
      </p:sp>
      <p:pic>
        <p:nvPicPr>
          <p:cNvPr id="4" name="Content Placeholder 3" descr="taystee10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40" b="15240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07114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Readability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The palest ink is better than the best memory</a:t>
            </a:r>
          </a:p>
          <a:p>
            <a:pPr lvl="0"/>
            <a:r>
              <a:rPr lang="en-US" dirty="0" smtClean="0"/>
              <a:t>-- </a:t>
            </a:r>
            <a:r>
              <a:rPr lang="en-US" smtClean="0"/>
              <a:t>Chinese</a:t>
            </a:r>
            <a:r>
              <a:rPr lang="en-US" baseline="0" smtClean="0"/>
              <a:t> proverb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71465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If-you-want-them-to-rtfm[3]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115" r="536" b="936"/>
          <a:stretch/>
        </p:blipFill>
        <p:spPr>
          <a:xfrm>
            <a:off x="501427" y="510165"/>
            <a:ext cx="9005015" cy="6668446"/>
          </a:xfrm>
        </p:spPr>
      </p:pic>
    </p:spTree>
    <p:extLst>
      <p:ext uri="{BB962C8B-B14F-4D97-AF65-F5344CB8AC3E}">
        <p14:creationId xmlns:p14="http://schemas.microsoft.com/office/powerpoint/2010/main" val="3039454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the environment</a:t>
            </a:r>
            <a:endParaRPr lang="en-US" dirty="0"/>
          </a:p>
        </p:txBody>
      </p:sp>
      <p:pic>
        <p:nvPicPr>
          <p:cNvPr id="4" name="Picture 3" descr="architectur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06" b="47037"/>
          <a:stretch/>
        </p:blipFill>
        <p:spPr>
          <a:xfrm>
            <a:off x="141387" y="3221171"/>
            <a:ext cx="5184576" cy="3115293"/>
          </a:xfrm>
          <a:prstGeom prst="rect">
            <a:avLst/>
          </a:prstGeom>
        </p:spPr>
      </p:pic>
      <p:pic>
        <p:nvPicPr>
          <p:cNvPr id="5" name="Picture 4" descr="architectur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86" b="4215"/>
          <a:stretch/>
        </p:blipFill>
        <p:spPr>
          <a:xfrm>
            <a:off x="4893915" y="3221171"/>
            <a:ext cx="5171830" cy="311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21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the design</a:t>
            </a:r>
          </a:p>
        </p:txBody>
      </p:sp>
      <p:pic>
        <p:nvPicPr>
          <p:cNvPr id="6" name="Picture 5" descr="sequence_dia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91" y="2557289"/>
            <a:ext cx="8010293" cy="600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36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 the steps needed to install</a:t>
            </a:r>
            <a:endParaRPr lang="en-US" dirty="0"/>
          </a:p>
        </p:txBody>
      </p:sp>
      <p:pic>
        <p:nvPicPr>
          <p:cNvPr id="4" name="Picture 3" descr="ikea-funny-instruction-manua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79"/>
          <a:stretch/>
        </p:blipFill>
        <p:spPr>
          <a:xfrm>
            <a:off x="357411" y="2989337"/>
            <a:ext cx="4063621" cy="3820812"/>
          </a:xfrm>
          <a:prstGeom prst="rect">
            <a:avLst/>
          </a:prstGeom>
        </p:spPr>
      </p:pic>
      <p:pic>
        <p:nvPicPr>
          <p:cNvPr id="5" name="Picture 4" descr="ikea-funny-instruction-manua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62"/>
          <a:stretch/>
        </p:blipFill>
        <p:spPr>
          <a:xfrm>
            <a:off x="5006758" y="3029038"/>
            <a:ext cx="4063621" cy="377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79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Commenting the obvious</a:t>
            </a:r>
          </a:p>
        </p:txBody>
      </p:sp>
      <p:pic>
        <p:nvPicPr>
          <p:cNvPr id="7" name="Picture 6" descr="Screen shot 2012-04-08 at 14.23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35" y="2845321"/>
            <a:ext cx="52832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54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55100" cy="1247775"/>
          </a:xfrm>
          <a:ln/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Ook: Commands</a:t>
            </a:r>
          </a:p>
        </p:txBody>
      </p:sp>
      <p:graphicFrame>
        <p:nvGraphicFramePr>
          <p:cNvPr id="8194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121620"/>
              </p:ext>
            </p:extLst>
          </p:nvPr>
        </p:nvGraphicFramePr>
        <p:xfrm>
          <a:off x="503238" y="1770063"/>
          <a:ext cx="9210675" cy="3806413"/>
        </p:xfrm>
        <a:graphic>
          <a:graphicData uri="http://schemas.openxmlformats.org/drawingml/2006/table">
            <a:tbl>
              <a:tblPr/>
              <a:tblGrid>
                <a:gridCol w="1590675"/>
                <a:gridCol w="987425"/>
                <a:gridCol w="6632575"/>
              </a:tblGrid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Command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Symbol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Meaning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Ook. Ook?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&gt;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increment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Ook? Ook.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&lt;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decrement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Ook. Ook.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+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increment the integer at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Ook! Ook!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-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decrement the integer at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Ook! Ook.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output the ASCII character from the integer at the pointer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Ook. Ook!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,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input to the integer at the pointer (ASCII).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Ook! Ook?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[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jump forward to the statement after the corresponding Ook? Ook! if the byte at the pointer is zero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Ook? Ook!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]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jump back to the statement after the corresponding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!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Ook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ＭＳ Ｐゴシック" charset="0"/>
                          <a:cs typeface="Arial Unicode MS" charset="0"/>
                        </a:rPr>
                        <a:t>? if the byte at the pointer is nonzero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Commenting the obvious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3035300"/>
            <a:ext cx="78740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13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Commenting the obvious</a:t>
            </a:r>
          </a:p>
        </p:txBody>
      </p:sp>
      <p:pic>
        <p:nvPicPr>
          <p:cNvPr id="6" name="Picture 5" descr="orange_cab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315" y="2341265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559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Commenting the </a:t>
            </a:r>
            <a:r>
              <a:rPr lang="en-US" sz="2800" dirty="0" smtClean="0"/>
              <a:t>obvious: There’s even a tool for that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547" y="2269257"/>
            <a:ext cx="71628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63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238" y="1770063"/>
            <a:ext cx="9053512" cy="4975225"/>
          </a:xfrm>
        </p:spPr>
        <p:txBody>
          <a:bodyPr/>
          <a:lstStyle/>
          <a:p>
            <a:r>
              <a:rPr lang="en-US" sz="2800" dirty="0"/>
              <a:t>Commenting the </a:t>
            </a:r>
            <a:r>
              <a:rPr lang="en-US" sz="2800" dirty="0" smtClean="0"/>
              <a:t>obvious: There’s even a tool for that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977" t="30819" r="12880" b="11128"/>
          <a:stretch/>
        </p:blipFill>
        <p:spPr>
          <a:xfrm>
            <a:off x="2474294" y="2701305"/>
            <a:ext cx="5111401" cy="348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18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many comments</a:t>
            </a:r>
            <a:endParaRPr lang="en-US" baseline="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17451" y="2269257"/>
            <a:ext cx="8928992" cy="5246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CFFCC"/>
                </a:solidFill>
              </a:rPr>
              <a:t>/* Name: </a:t>
            </a:r>
            <a:r>
              <a:rPr lang="en-US" sz="1200" dirty="0" err="1">
                <a:solidFill>
                  <a:srgbClr val="CCFFCC"/>
                </a:solidFill>
              </a:rPr>
              <a:t>CopyString</a:t>
            </a:r>
            <a:endParaRPr lang="en-US" sz="1200" dirty="0">
              <a:solidFill>
                <a:srgbClr val="CCFFCC"/>
              </a:solidFill>
            </a:endParaRPr>
          </a:p>
          <a:p>
            <a:endParaRPr lang="en-US" sz="1200" dirty="0">
              <a:solidFill>
                <a:srgbClr val="CCFFCC"/>
              </a:solidFill>
            </a:endParaRPr>
          </a:p>
          <a:p>
            <a:r>
              <a:rPr lang="en-US" sz="1200" dirty="0">
                <a:solidFill>
                  <a:srgbClr val="CCFFCC"/>
                </a:solidFill>
              </a:rPr>
              <a:t>Purpose: 	This routine copies a string from the source</a:t>
            </a:r>
          </a:p>
          <a:p>
            <a:r>
              <a:rPr lang="en-US" sz="1200" dirty="0">
                <a:solidFill>
                  <a:srgbClr val="CCFFCC"/>
                </a:solidFill>
              </a:rPr>
              <a:t>			string (source) to the target string (target)</a:t>
            </a:r>
          </a:p>
          <a:p>
            <a:r>
              <a:rPr lang="en-US" sz="1200" dirty="0">
                <a:solidFill>
                  <a:srgbClr val="CCFFCC"/>
                </a:solidFill>
              </a:rPr>
              <a:t>			</a:t>
            </a:r>
          </a:p>
          <a:p>
            <a:r>
              <a:rPr lang="en-US" sz="1200" dirty="0">
                <a:solidFill>
                  <a:srgbClr val="CCFFCC"/>
                </a:solidFill>
              </a:rPr>
              <a:t>Algorithm:	It gets the length of "source" and then copies </a:t>
            </a:r>
            <a:r>
              <a:rPr lang="en-US" sz="1200" dirty="0" smtClean="0">
                <a:solidFill>
                  <a:srgbClr val="CCFFCC"/>
                </a:solidFill>
              </a:rPr>
              <a:t>each character</a:t>
            </a:r>
            <a:r>
              <a:rPr lang="en-US" sz="1200" dirty="0">
                <a:solidFill>
                  <a:srgbClr val="CCFFCC"/>
                </a:solidFill>
              </a:rPr>
              <a:t>, one at a time, into "target". It uses</a:t>
            </a:r>
          </a:p>
          <a:p>
            <a:r>
              <a:rPr lang="en-US" sz="1200" dirty="0">
                <a:solidFill>
                  <a:srgbClr val="CCFFCC"/>
                </a:solidFill>
              </a:rPr>
              <a:t>		the loop index as an array index into both "</a:t>
            </a:r>
            <a:r>
              <a:rPr lang="en-US" sz="1200" dirty="0" smtClean="0">
                <a:solidFill>
                  <a:srgbClr val="CCFFCC"/>
                </a:solidFill>
              </a:rPr>
              <a:t>source” and </a:t>
            </a:r>
            <a:r>
              <a:rPr lang="en-US" sz="1200" dirty="0">
                <a:solidFill>
                  <a:srgbClr val="CCFFCC"/>
                </a:solidFill>
              </a:rPr>
              <a:t>"target" and increments the loop/array index</a:t>
            </a:r>
          </a:p>
          <a:p>
            <a:r>
              <a:rPr lang="en-US" sz="1200" dirty="0">
                <a:solidFill>
                  <a:srgbClr val="CCFFCC"/>
                </a:solidFill>
              </a:rPr>
              <a:t>		after each character is copied.</a:t>
            </a:r>
          </a:p>
          <a:p>
            <a:r>
              <a:rPr lang="en-US" sz="1200" dirty="0">
                <a:solidFill>
                  <a:srgbClr val="CCFFCC"/>
                </a:solidFill>
              </a:rPr>
              <a:t>			</a:t>
            </a:r>
          </a:p>
          <a:p>
            <a:r>
              <a:rPr lang="en-US" sz="1200" dirty="0">
                <a:solidFill>
                  <a:srgbClr val="CCFFCC"/>
                </a:solidFill>
              </a:rPr>
              <a:t>Inputs:		input	The string to be copied</a:t>
            </a:r>
          </a:p>
          <a:p>
            <a:endParaRPr lang="en-US" sz="1200" dirty="0">
              <a:solidFill>
                <a:srgbClr val="CCFFCC"/>
              </a:solidFill>
            </a:endParaRPr>
          </a:p>
          <a:p>
            <a:r>
              <a:rPr lang="en-US" sz="1200" dirty="0">
                <a:solidFill>
                  <a:srgbClr val="CCFFCC"/>
                </a:solidFill>
              </a:rPr>
              <a:t>Outputs:	output	The string to receive the copy of "input"</a:t>
            </a:r>
          </a:p>
          <a:p>
            <a:endParaRPr lang="en-US" sz="1200" dirty="0">
              <a:solidFill>
                <a:srgbClr val="CCFFCC"/>
              </a:solidFill>
            </a:endParaRPr>
          </a:p>
          <a:p>
            <a:r>
              <a:rPr lang="en-US" sz="1200" dirty="0">
                <a:solidFill>
                  <a:srgbClr val="CCFFCC"/>
                </a:solidFill>
              </a:rPr>
              <a:t>Interface assumptions: none</a:t>
            </a:r>
          </a:p>
          <a:p>
            <a:endParaRPr lang="en-US" sz="1200" dirty="0">
              <a:solidFill>
                <a:srgbClr val="CCFFCC"/>
              </a:solidFill>
            </a:endParaRPr>
          </a:p>
          <a:p>
            <a:r>
              <a:rPr lang="en-US" sz="1200" dirty="0">
                <a:solidFill>
                  <a:srgbClr val="CCFFCC"/>
                </a:solidFill>
              </a:rPr>
              <a:t>Modification history: none</a:t>
            </a:r>
          </a:p>
          <a:p>
            <a:endParaRPr lang="en-US" sz="1200" dirty="0">
              <a:solidFill>
                <a:srgbClr val="CCFFCC"/>
              </a:solidFill>
            </a:endParaRPr>
          </a:p>
          <a:p>
            <a:r>
              <a:rPr lang="en-US" sz="1200" dirty="0">
                <a:solidFill>
                  <a:srgbClr val="CCFFCC"/>
                </a:solidFill>
              </a:rPr>
              <a:t>Author:		</a:t>
            </a:r>
            <a:r>
              <a:rPr lang="en-US" sz="1200" dirty="0" smtClean="0">
                <a:solidFill>
                  <a:srgbClr val="CCFFCC"/>
                </a:solidFill>
              </a:rPr>
              <a:t>Dwight </a:t>
            </a:r>
            <a:r>
              <a:rPr lang="en-US" sz="1200" dirty="0">
                <a:solidFill>
                  <a:srgbClr val="CCFFCC"/>
                </a:solidFill>
              </a:rPr>
              <a:t>K. Coder</a:t>
            </a:r>
          </a:p>
          <a:p>
            <a:r>
              <a:rPr lang="en-US" sz="1200" dirty="0">
                <a:solidFill>
                  <a:srgbClr val="CCFFCC"/>
                </a:solidFill>
              </a:rPr>
              <a:t>Date Created:	10/01/04</a:t>
            </a:r>
          </a:p>
          <a:p>
            <a:r>
              <a:rPr lang="en-US" sz="1200" dirty="0">
                <a:solidFill>
                  <a:srgbClr val="CCFFCC"/>
                </a:solidFill>
              </a:rPr>
              <a:t>Phone:		</a:t>
            </a:r>
            <a:r>
              <a:rPr lang="en-US" sz="1200" dirty="0" smtClean="0">
                <a:solidFill>
                  <a:srgbClr val="CCFFCC"/>
                </a:solidFill>
              </a:rPr>
              <a:t>(</a:t>
            </a:r>
            <a:r>
              <a:rPr lang="en-US" sz="1200" dirty="0">
                <a:solidFill>
                  <a:srgbClr val="CCFFCC"/>
                </a:solidFill>
              </a:rPr>
              <a:t>555) 222-2255</a:t>
            </a:r>
          </a:p>
          <a:p>
            <a:r>
              <a:rPr lang="en-US" sz="1200" dirty="0">
                <a:solidFill>
                  <a:srgbClr val="CCFFCC"/>
                </a:solidFill>
              </a:rPr>
              <a:t>SSN:			</a:t>
            </a:r>
            <a:r>
              <a:rPr lang="en-US" sz="1200" dirty="0" smtClean="0">
                <a:solidFill>
                  <a:srgbClr val="CCFFCC"/>
                </a:solidFill>
              </a:rPr>
              <a:t>111</a:t>
            </a:r>
            <a:r>
              <a:rPr lang="en-US" sz="1200" dirty="0">
                <a:solidFill>
                  <a:srgbClr val="CCFFCC"/>
                </a:solidFill>
              </a:rPr>
              <a:t>-22-3333</a:t>
            </a:r>
          </a:p>
          <a:p>
            <a:r>
              <a:rPr lang="en-US" sz="1200" dirty="0">
                <a:solidFill>
                  <a:srgbClr val="CCFFCC"/>
                </a:solidFill>
              </a:rPr>
              <a:t>Eye color:		green</a:t>
            </a:r>
          </a:p>
          <a:p>
            <a:r>
              <a:rPr lang="en-US" sz="1200" dirty="0">
                <a:solidFill>
                  <a:srgbClr val="CCFFCC"/>
                </a:solidFill>
              </a:rPr>
              <a:t>Maiden name:	none</a:t>
            </a:r>
          </a:p>
          <a:p>
            <a:r>
              <a:rPr lang="en-US" sz="1200" dirty="0">
                <a:solidFill>
                  <a:srgbClr val="CCFFCC"/>
                </a:solidFill>
              </a:rPr>
              <a:t>Blood type:		AB-</a:t>
            </a:r>
          </a:p>
          <a:p>
            <a:r>
              <a:rPr lang="en-US" sz="1200" dirty="0">
                <a:solidFill>
                  <a:srgbClr val="CCFFCC"/>
                </a:solidFill>
              </a:rPr>
              <a:t>Mother's Maiden Name: 	Bartlett</a:t>
            </a:r>
          </a:p>
          <a:p>
            <a:r>
              <a:rPr lang="en-US" sz="1200" dirty="0">
                <a:solidFill>
                  <a:srgbClr val="CCFFCC"/>
                </a:solidFill>
              </a:rPr>
              <a:t>Favorite car:			</a:t>
            </a:r>
            <a:r>
              <a:rPr lang="en-US" sz="1200" dirty="0" smtClean="0">
                <a:solidFill>
                  <a:srgbClr val="CCFFCC"/>
                </a:solidFill>
              </a:rPr>
              <a:t>Pontiac </a:t>
            </a:r>
            <a:r>
              <a:rPr lang="en-US" sz="1200" dirty="0">
                <a:solidFill>
                  <a:srgbClr val="CCFFCC"/>
                </a:solidFill>
              </a:rPr>
              <a:t>Aztec</a:t>
            </a:r>
          </a:p>
          <a:p>
            <a:r>
              <a:rPr lang="en-US" sz="1200" dirty="0" smtClean="0">
                <a:solidFill>
                  <a:srgbClr val="CCFFCC"/>
                </a:solidFill>
              </a:rPr>
              <a:t>License </a:t>
            </a:r>
            <a:r>
              <a:rPr lang="en-US" sz="1200" dirty="0">
                <a:solidFill>
                  <a:srgbClr val="CCFFCC"/>
                </a:solidFill>
              </a:rPr>
              <a:t>Plate</a:t>
            </a:r>
            <a:r>
              <a:rPr lang="en-US" sz="1200" dirty="0" smtClean="0">
                <a:solidFill>
                  <a:srgbClr val="CCFFCC"/>
                </a:solidFill>
              </a:rPr>
              <a:t>:	"</a:t>
            </a:r>
            <a:r>
              <a:rPr lang="en-US" sz="1200" dirty="0" err="1">
                <a:solidFill>
                  <a:srgbClr val="CCFFCC"/>
                </a:solidFill>
              </a:rPr>
              <a:t>Tek-ie</a:t>
            </a:r>
            <a:r>
              <a:rPr lang="en-US" sz="1200" dirty="0">
                <a:solidFill>
                  <a:srgbClr val="CCFFCC"/>
                </a:solidFill>
              </a:rPr>
              <a:t>"</a:t>
            </a:r>
          </a:p>
          <a:p>
            <a:r>
              <a:rPr lang="en-US" sz="1200" dirty="0">
                <a:solidFill>
                  <a:srgbClr val="CCFFCC"/>
                </a:solidFill>
              </a:rPr>
              <a:t>*</a:t>
            </a:r>
            <a:r>
              <a:rPr lang="en-US" sz="1200" dirty="0" smtClean="0">
                <a:solidFill>
                  <a:srgbClr val="CCFFCC"/>
                </a:solidFill>
              </a:rPr>
              <a:t>/</a:t>
            </a:r>
          </a:p>
          <a:p>
            <a:r>
              <a:rPr lang="en-US" sz="1200" dirty="0">
                <a:solidFill>
                  <a:schemeClr val="accent3">
                    <a:lumMod val="85000"/>
                  </a:schemeClr>
                </a:solidFill>
              </a:rPr>
              <a:t>p</a:t>
            </a:r>
            <a:r>
              <a:rPr lang="en-US" sz="1200" dirty="0" smtClean="0">
                <a:solidFill>
                  <a:schemeClr val="accent3">
                    <a:lumMod val="85000"/>
                  </a:schemeClr>
                </a:solidFill>
              </a:rPr>
              <a:t>ublic void </a:t>
            </a:r>
            <a:r>
              <a:rPr lang="en-US" sz="1200" dirty="0" err="1" smtClean="0">
                <a:solidFill>
                  <a:schemeClr val="accent3">
                    <a:lumMod val="85000"/>
                  </a:schemeClr>
                </a:solidFill>
              </a:rPr>
              <a:t>copyString</a:t>
            </a:r>
            <a:r>
              <a:rPr lang="en-US" sz="1200" dirty="0" smtClean="0">
                <a:solidFill>
                  <a:schemeClr val="accent3">
                    <a:lumMod val="85000"/>
                  </a:schemeClr>
                </a:solidFill>
              </a:rPr>
              <a:t>(String s1, String s2){</a:t>
            </a:r>
          </a:p>
          <a:p>
            <a:r>
              <a:rPr lang="en-US" sz="1200" dirty="0" smtClean="0"/>
              <a:t>...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16431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is-sign-has-sharp-ed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531" y="2269257"/>
            <a:ext cx="6766124" cy="50745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 many comments</a:t>
            </a: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149930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Let’s code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66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Sieve of Eratosthenes</a:t>
            </a:r>
            <a:endParaRPr lang="en-US" dirty="0"/>
          </a:p>
        </p:txBody>
      </p:sp>
      <p:pic>
        <p:nvPicPr>
          <p:cNvPr id="5" name="Content Placeholder 4" descr="Sieve_of_Eratosthenes_animation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447" r="-254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18938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ode-complete-big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7" y="253033"/>
            <a:ext cx="2880320" cy="353909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Picture 9" descr="implementation_pattern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482" y="1584176"/>
            <a:ext cx="2797449" cy="370941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" name="Picture 6" descr="cleancode-W8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086" y="2269257"/>
            <a:ext cx="2661109" cy="353262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2" name="Picture 11" descr="pragmatic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21" y="3709417"/>
            <a:ext cx="2936578" cy="370596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Content Placeholder 4" descr="awesome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041" b="9041"/>
          <a:stretch>
            <a:fillRect/>
          </a:stretch>
        </p:blipFill>
        <p:spPr/>
      </p:pic>
      <p:pic>
        <p:nvPicPr>
          <p:cNvPr id="4" name="waldorf_statler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54355" y="651772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7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56687" cy="1249363"/>
          </a:xfrm>
          <a:ln/>
        </p:spPr>
        <p:txBody>
          <a:bodyPr/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/>
              <a:t>Ook: Comments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70063"/>
            <a:ext cx="9056687" cy="4978400"/>
          </a:xfrm>
          <a:ln/>
        </p:spPr>
        <p:txBody>
          <a:bodyPr/>
          <a:lstStyle/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/>
              <a:t>Since the word "</a:t>
            </a:r>
            <a:r>
              <a:rPr lang="en-US" dirty="0" err="1"/>
              <a:t>ook</a:t>
            </a:r>
            <a:r>
              <a:rPr lang="en-US" dirty="0"/>
              <a:t>" can convey entire ideas, emotions, and abstract thoughts depending on the nuances of inflection, </a:t>
            </a:r>
            <a:r>
              <a:rPr lang="en-US" dirty="0" err="1"/>
              <a:t>Ook</a:t>
            </a:r>
            <a:r>
              <a:rPr lang="en-US" dirty="0"/>
              <a:t>! has no need of comments. The code itself serves perfectly well to describe in detail what it does and how it does it.</a:t>
            </a:r>
          </a:p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r>
              <a:rPr lang="en-US" dirty="0"/>
              <a:t>Provided you are an </a:t>
            </a:r>
            <a:r>
              <a:rPr lang="en-US" dirty="0" err="1"/>
              <a:t>orang-utan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Let’s see some code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50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503238" y="301625"/>
            <a:ext cx="9055100" cy="1247775"/>
          </a:xfrm>
          <a:ln/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dirty="0"/>
              <a:t>Guess what this </a:t>
            </a:r>
            <a:r>
              <a:rPr lang="en-US" dirty="0" smtClean="0"/>
              <a:t>code does</a:t>
            </a:r>
            <a:endParaRPr lang="en-US" dirty="0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770063"/>
            <a:ext cx="9055100" cy="4976812"/>
          </a:xfrm>
          <a:ln/>
        </p:spPr>
        <p:txBody>
          <a:bodyPr/>
          <a:lstStyle/>
          <a:p>
            <a:pPr indent="-339725">
              <a:buClrTx/>
              <a:buFontTx/>
              <a:buNone/>
              <a:tabLst>
                <a:tab pos="342900" algn="l"/>
                <a:tab pos="455613" algn="l"/>
                <a:tab pos="912813" algn="l"/>
                <a:tab pos="1370013" algn="l"/>
                <a:tab pos="1827213" algn="l"/>
                <a:tab pos="2284413" algn="l"/>
                <a:tab pos="2741613" algn="l"/>
                <a:tab pos="3198813" algn="l"/>
                <a:tab pos="3656013" algn="l"/>
                <a:tab pos="4113213" algn="l"/>
                <a:tab pos="4570413" algn="l"/>
                <a:tab pos="5027613" algn="l"/>
                <a:tab pos="5484813" algn="l"/>
                <a:tab pos="5942013" algn="l"/>
                <a:tab pos="6399213" algn="l"/>
                <a:tab pos="6856413" algn="l"/>
                <a:tab pos="7313613" algn="l"/>
                <a:tab pos="7770813" algn="l"/>
                <a:tab pos="8228013" algn="l"/>
                <a:tab pos="8685213" algn="l"/>
                <a:tab pos="9142413" algn="l"/>
              </a:tabLst>
            </a:pPr>
            <a:endParaRPr 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17650"/>
            <a:ext cx="5411788" cy="579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35876</TotalTime>
  <Words>1612</Words>
  <Application>Microsoft Macintosh PowerPoint</Application>
  <PresentationFormat>Custom</PresentationFormat>
  <Paragraphs>344</Paragraphs>
  <Slides>69</Slides>
  <Notes>27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Office Theme</vt:lpstr>
      <vt:lpstr>Readability</vt:lpstr>
      <vt:lpstr>An example</vt:lpstr>
      <vt:lpstr>Ook</vt:lpstr>
      <vt:lpstr>Ook: design principles</vt:lpstr>
      <vt:lpstr>Ook: Syntax elements</vt:lpstr>
      <vt:lpstr>Ook: Commands</vt:lpstr>
      <vt:lpstr>Ook: Comments</vt:lpstr>
      <vt:lpstr>Let’s see some code</vt:lpstr>
      <vt:lpstr>Guess what this code does</vt:lpstr>
      <vt:lpstr>PowerPoint Presentation</vt:lpstr>
      <vt:lpstr>Ook: Commands</vt:lpstr>
      <vt:lpstr>Readability</vt:lpstr>
      <vt:lpstr>Why?</vt:lpstr>
      <vt:lpstr>Why?</vt:lpstr>
      <vt:lpstr>Why?</vt:lpstr>
      <vt:lpstr>In short</vt:lpstr>
      <vt:lpstr>Readability</vt:lpstr>
      <vt:lpstr>Know your audience Who are you writing for?</vt:lpstr>
      <vt:lpstr>The computer</vt:lpstr>
      <vt:lpstr>Yourself</vt:lpstr>
      <vt:lpstr>Other programmers</vt:lpstr>
      <vt:lpstr>Other programmers</vt:lpstr>
      <vt:lpstr>Other programmers</vt:lpstr>
      <vt:lpstr>Your next boss</vt:lpstr>
      <vt:lpstr>Your users</vt:lpstr>
      <vt:lpstr>Your users</vt:lpstr>
      <vt:lpstr>Your users</vt:lpstr>
      <vt:lpstr>Your users</vt:lpstr>
      <vt:lpstr>Your installers</vt:lpstr>
      <vt:lpstr>Readability</vt:lpstr>
      <vt:lpstr>Bad code</vt:lpstr>
      <vt:lpstr>What goes wrong with software?</vt:lpstr>
      <vt:lpstr>The first release</vt:lpstr>
      <vt:lpstr>After 3 years of maintenance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Readability</vt:lpstr>
      <vt:lpstr>Legibility</vt:lpstr>
      <vt:lpstr>Understandability</vt:lpstr>
      <vt:lpstr>Understandability</vt:lpstr>
      <vt:lpstr>Understandability</vt:lpstr>
      <vt:lpstr>Clean</vt:lpstr>
      <vt:lpstr>You have to learn what clean means</vt:lpstr>
      <vt:lpstr>Readability</vt:lpstr>
      <vt:lpstr>Documentation</vt:lpstr>
      <vt:lpstr>PowerPoint Presentation</vt:lpstr>
      <vt:lpstr>Documentation</vt:lpstr>
      <vt:lpstr>Documentation</vt:lpstr>
      <vt:lpstr>Documentation</vt:lpstr>
      <vt:lpstr>Comments</vt:lpstr>
      <vt:lpstr>Comments</vt:lpstr>
      <vt:lpstr>Comments</vt:lpstr>
      <vt:lpstr>Comments</vt:lpstr>
      <vt:lpstr>Comments</vt:lpstr>
      <vt:lpstr>Comments</vt:lpstr>
      <vt:lpstr>Comment</vt:lpstr>
      <vt:lpstr>Comment</vt:lpstr>
      <vt:lpstr>Let’s code</vt:lpstr>
      <vt:lpstr>The Sieve of Eratosthenes</vt:lpstr>
      <vt:lpstr>References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Ruby and Rails demo</dc:title>
  <dc:creator>Michel Grootjans</dc:creator>
  <cp:lastModifiedBy>Michel Grootjans</cp:lastModifiedBy>
  <cp:revision>67</cp:revision>
  <cp:lastPrinted>1601-01-01T00:00:00Z</cp:lastPrinted>
  <dcterms:created xsi:type="dcterms:W3CDTF">2011-06-09T21:35:26Z</dcterms:created>
  <dcterms:modified xsi:type="dcterms:W3CDTF">2014-10-30T17:36:48Z</dcterms:modified>
</cp:coreProperties>
</file>